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7" autoAdjust="0"/>
  </p:normalViewPr>
  <p:slideViewPr>
    <p:cSldViewPr>
      <p:cViewPr>
        <p:scale>
          <a:sx n="100" d="100"/>
          <a:sy n="100" d="100"/>
        </p:scale>
        <p:origin x="-516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60139994038177"/>
          <c:y val="5.1400554097404488E-2"/>
          <c:w val="0.84684317142850929"/>
          <c:h val="0.78231846019247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Sheet1!$M$2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chemeClr val="tx1"/>
            </a:solidFill>
            <a:ln w="15875">
              <a:solidFill>
                <a:schemeClr val="tx1"/>
              </a:solidFill>
            </a:ln>
          </c:spPr>
          <c:invertIfNegative val="0"/>
          <c:cat>
            <c:strRef>
              <c:f>Sheet1!$L$2:$L$122</c:f>
              <c:strCache>
                <c:ptCount val="12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</c:v>
                </c:pt>
              </c:strCache>
            </c:strRef>
          </c:cat>
          <c:val>
            <c:numRef>
              <c:f>Sheet1!$M$3:$M$122</c:f>
              <c:numCache>
                <c:formatCode>General</c:formatCode>
                <c:ptCount val="120"/>
                <c:pt idx="0">
                  <c:v>14.666810999999999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12.614661</c:v>
                </c:pt>
                <c:pt idx="6">
                  <c:v>34.994644999999998</c:v>
                </c:pt>
                <c:pt idx="7">
                  <c:v>38.411287000000002</c:v>
                </c:pt>
                <c:pt idx="8">
                  <c:v>33.416134</c:v>
                </c:pt>
                <c:pt idx="9">
                  <c:v>22.431875999999999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22.170625000000001</c:v>
                </c:pt>
                <c:pt idx="19">
                  <c:v>31.362829999999999</c:v>
                </c:pt>
                <c:pt idx="20">
                  <c:v>30.628896000000001</c:v>
                </c:pt>
                <c:pt idx="21">
                  <c:v>22.741879000000001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28.240300000000001</c:v>
                </c:pt>
                <c:pt idx="31">
                  <c:v>37.486997000000002</c:v>
                </c:pt>
                <c:pt idx="32">
                  <c:v>37.401243999999998</c:v>
                </c:pt>
                <c:pt idx="33">
                  <c:v>31.197485</c:v>
                </c:pt>
                <c:pt idx="34">
                  <c:v>20.332471999999999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24.601585</c:v>
                </c:pt>
                <c:pt idx="43">
                  <c:v>36.012624000000002</c:v>
                </c:pt>
                <c:pt idx="44">
                  <c:v>34.547387000000001</c:v>
                </c:pt>
                <c:pt idx="45">
                  <c:v>24.544761999999999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7.285304</c:v>
                </c:pt>
                <c:pt idx="54">
                  <c:v>30.101593999999999</c:v>
                </c:pt>
                <c:pt idx="55">
                  <c:v>38.514105000000001</c:v>
                </c:pt>
                <c:pt idx="56">
                  <c:v>37.186754999999998</c:v>
                </c:pt>
                <c:pt idx="57">
                  <c:v>30.435058000000001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27.019022</c:v>
                </c:pt>
                <c:pt idx="67">
                  <c:v>38.509464999999999</c:v>
                </c:pt>
                <c:pt idx="68">
                  <c:v>37.948729999999998</c:v>
                </c:pt>
                <c:pt idx="69">
                  <c:v>32.643253999999999</c:v>
                </c:pt>
                <c:pt idx="70">
                  <c:v>21.789881999999999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22.304613</c:v>
                </c:pt>
                <c:pt idx="79">
                  <c:v>24.101436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35.397764000000002</c:v>
                </c:pt>
                <c:pt idx="92">
                  <c:v>30.801960999999999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28.276800999999999</c:v>
                </c:pt>
                <c:pt idx="116">
                  <c:v>31.059127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18176"/>
        <c:axId val="88673664"/>
      </c:barChart>
      <c:catAx>
        <c:axId val="77618176"/>
        <c:scaling>
          <c:orientation val="minMax"/>
        </c:scaling>
        <c:delete val="0"/>
        <c:axPos val="b"/>
        <c:majorTickMark val="out"/>
        <c:minorTickMark val="none"/>
        <c:tickLblPos val="nextTo"/>
        <c:crossAx val="88673664"/>
        <c:crosses val="autoZero"/>
        <c:auto val="1"/>
        <c:lblAlgn val="ctr"/>
        <c:lblOffset val="100"/>
        <c:tickLblSkip val="5"/>
        <c:tickMarkSkip val="6"/>
        <c:noMultiLvlLbl val="0"/>
      </c:catAx>
      <c:valAx>
        <c:axId val="88673664"/>
        <c:scaling>
          <c:orientation val="minMax"/>
          <c:max val="4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MW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0.37376348789734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761817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9129483814524"/>
          <c:y val="5.1400554097404488E-2"/>
          <c:w val="0.83855314960629923"/>
          <c:h val="0.78231846019247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Sheet1!$M$2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chemeClr val="tx1"/>
            </a:solidFill>
            <a:ln w="15875">
              <a:solidFill>
                <a:schemeClr val="tx1"/>
              </a:solidFill>
            </a:ln>
          </c:spPr>
          <c:invertIfNegative val="0"/>
          <c:cat>
            <c:strRef>
              <c:f>Sheet1!$L$2:$L$122</c:f>
              <c:strCache>
                <c:ptCount val="12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</c:v>
                </c:pt>
              </c:strCache>
            </c:strRef>
          </c:cat>
          <c:val>
            <c:numRef>
              <c:f>Sheet1!$M$3:$M$122</c:f>
              <c:numCache>
                <c:formatCode>General</c:formatCode>
                <c:ptCount val="120"/>
                <c:pt idx="0">
                  <c:v>14.535899000000001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12.610101</c:v>
                </c:pt>
                <c:pt idx="6">
                  <c:v>35.204641000000002</c:v>
                </c:pt>
                <c:pt idx="7">
                  <c:v>38.487028000000002</c:v>
                </c:pt>
                <c:pt idx="8">
                  <c:v>33.676509000000003</c:v>
                </c:pt>
                <c:pt idx="9">
                  <c:v>23.316472000000001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24.572337999999998</c:v>
                </c:pt>
                <c:pt idx="19">
                  <c:v>34.850983999999997</c:v>
                </c:pt>
                <c:pt idx="20">
                  <c:v>34.981015999999997</c:v>
                </c:pt>
                <c:pt idx="21">
                  <c:v>27.667808999999998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7.9084190000000003</c:v>
                </c:pt>
                <c:pt idx="30">
                  <c:v>30.757123</c:v>
                </c:pt>
                <c:pt idx="31">
                  <c:v>38.513348999999998</c:v>
                </c:pt>
                <c:pt idx="32">
                  <c:v>37.954863000000003</c:v>
                </c:pt>
                <c:pt idx="33">
                  <c:v>33.088619999999999</c:v>
                </c:pt>
                <c:pt idx="34">
                  <c:v>22.838373000000001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8.0838900000000002</c:v>
                </c:pt>
                <c:pt idx="42">
                  <c:v>30.114895000000001</c:v>
                </c:pt>
                <c:pt idx="43">
                  <c:v>38.504297999999999</c:v>
                </c:pt>
                <c:pt idx="44">
                  <c:v>34.734594000000001</c:v>
                </c:pt>
                <c:pt idx="45">
                  <c:v>25.437011999999999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8.3539169999999991</c:v>
                </c:pt>
                <c:pt idx="54">
                  <c:v>31.660060000000001</c:v>
                </c:pt>
                <c:pt idx="55">
                  <c:v>38.443274000000002</c:v>
                </c:pt>
                <c:pt idx="56">
                  <c:v>38.102849999999997</c:v>
                </c:pt>
                <c:pt idx="57">
                  <c:v>32.384366999999997</c:v>
                </c:pt>
                <c:pt idx="58">
                  <c:v>21.547076000000001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29.515096</c:v>
                </c:pt>
                <c:pt idx="67">
                  <c:v>38.320864999999998</c:v>
                </c:pt>
                <c:pt idx="68">
                  <c:v>38.378785000000001</c:v>
                </c:pt>
                <c:pt idx="69">
                  <c:v>33.547870000000003</c:v>
                </c:pt>
                <c:pt idx="70">
                  <c:v>23.386994999999999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7.2612139999999998</c:v>
                </c:pt>
                <c:pt idx="78">
                  <c:v>28.271695000000001</c:v>
                </c:pt>
                <c:pt idx="79">
                  <c:v>31.196515000000002</c:v>
                </c:pt>
                <c:pt idx="80">
                  <c:v>21.549365999999999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37.834791000000003</c:v>
                </c:pt>
                <c:pt idx="92">
                  <c:v>33.121209999999998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30.814457000000001</c:v>
                </c:pt>
                <c:pt idx="116">
                  <c:v>33.556508999999998</c:v>
                </c:pt>
                <c:pt idx="117">
                  <c:v>21.916029000000002</c:v>
                </c:pt>
                <c:pt idx="118">
                  <c:v>0</c:v>
                </c:pt>
                <c:pt idx="11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792320"/>
        <c:axId val="90141440"/>
      </c:barChart>
      <c:catAx>
        <c:axId val="52792320"/>
        <c:scaling>
          <c:orientation val="minMax"/>
        </c:scaling>
        <c:delete val="0"/>
        <c:axPos val="b"/>
        <c:majorTickMark val="out"/>
        <c:minorTickMark val="none"/>
        <c:tickLblPos val="nextTo"/>
        <c:crossAx val="90141440"/>
        <c:crosses val="autoZero"/>
        <c:auto val="1"/>
        <c:lblAlgn val="ctr"/>
        <c:lblOffset val="100"/>
        <c:noMultiLvlLbl val="0"/>
      </c:catAx>
      <c:valAx>
        <c:axId val="90141440"/>
        <c:scaling>
          <c:orientation val="minMax"/>
          <c:max val="4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MW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0.37376348789734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279232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E62-9C21-4A63-9758-D47942C27654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CAF6-D107-4004-9535-BA3F635AC8E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E62-9C21-4A63-9758-D47942C27654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CAF6-D107-4004-9535-BA3F635AC8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E62-9C21-4A63-9758-D47942C27654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CAF6-D107-4004-9535-BA3F635AC8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E62-9C21-4A63-9758-D47942C27654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CAF6-D107-4004-9535-BA3F635AC8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E62-9C21-4A63-9758-D47942C27654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CAF6-D107-4004-9535-BA3F635AC8E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E62-9C21-4A63-9758-D47942C27654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CAF6-D107-4004-9535-BA3F635AC8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E62-9C21-4A63-9758-D47942C27654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CAF6-D107-4004-9535-BA3F635AC8E5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E62-9C21-4A63-9758-D47942C27654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CAF6-D107-4004-9535-BA3F635AC8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E62-9C21-4A63-9758-D47942C27654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CAF6-D107-4004-9535-BA3F635AC8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E62-9C21-4A63-9758-D47942C27654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CAF6-D107-4004-9535-BA3F635AC8E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E62-9C21-4A63-9758-D47942C27654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CAF6-D107-4004-9535-BA3F635AC8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F03BE62-9C21-4A63-9758-D47942C27654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6FECAF6-D107-4004-9535-BA3F635AC8E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/>
              <a:t>Application of WRSS in Water and Energy Analysis; An </a:t>
            </a:r>
            <a:r>
              <a:rPr lang="en-GB" sz="2800" dirty="0" smtClean="0"/>
              <a:t>object-oriented </a:t>
            </a:r>
            <a:r>
              <a:rPr lang="en-GB" sz="2800" dirty="0"/>
              <a:t>R package for large-scale water resources operation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Rezgar</a:t>
            </a:r>
            <a:r>
              <a:rPr lang="en-GB" dirty="0" smtClean="0"/>
              <a:t> </a:t>
            </a:r>
            <a:r>
              <a:rPr lang="en-GB" dirty="0" err="1" smtClean="0"/>
              <a:t>Arabzadeh</a:t>
            </a:r>
            <a:endParaRPr lang="en-GB" dirty="0" smtClean="0"/>
          </a:p>
          <a:p>
            <a:r>
              <a:rPr lang="en-GB" sz="2000" i="1" dirty="0" smtClean="0"/>
              <a:t>June 10</a:t>
            </a:r>
            <a:r>
              <a:rPr lang="en-GB" sz="2000" i="1" baseline="30000" dirty="0" smtClean="0"/>
              <a:t>th</a:t>
            </a:r>
            <a:r>
              <a:rPr lang="en-GB" sz="2000" i="1" dirty="0" smtClean="0"/>
              <a:t> 2019</a:t>
            </a:r>
          </a:p>
          <a:p>
            <a:r>
              <a:rPr lang="en-GB" sz="2000" i="1" dirty="0" smtClean="0"/>
              <a:t>11:30 – 11:48</a:t>
            </a:r>
          </a:p>
          <a:p>
            <a:r>
              <a:rPr lang="en-GB" sz="2000" i="1" dirty="0" err="1" smtClean="0"/>
              <a:t>Ariane</a:t>
            </a:r>
            <a:r>
              <a:rPr lang="en-GB" sz="2000" i="1" dirty="0" smtClean="0"/>
              <a:t> 1+2</a:t>
            </a:r>
          </a:p>
          <a:p>
            <a:r>
              <a:rPr lang="en-GB" sz="2000" i="1" dirty="0" smtClean="0"/>
              <a:t>Toulouse</a:t>
            </a:r>
          </a:p>
          <a:p>
            <a:r>
              <a:rPr lang="en-GB" sz="2000" i="1" dirty="0" smtClean="0"/>
              <a:t>France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33619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06" y="1391163"/>
            <a:ext cx="8229600" cy="4876800"/>
          </a:xfrm>
        </p:spPr>
        <p:txBody>
          <a:bodyPr/>
          <a:lstStyle/>
          <a:p>
            <a:r>
              <a:rPr lang="en-GB" dirty="0" smtClean="0"/>
              <a:t>Large-scale Scenario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19" y="3573016"/>
            <a:ext cx="3245867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3673" y="1804174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34.2 % operation coefficient</a:t>
            </a:r>
            <a:endParaRPr lang="en-GB" b="1" dirty="0">
              <a:solidFill>
                <a:srgbClr val="00B0F0"/>
              </a:solidFill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196458"/>
              </p:ext>
            </p:extLst>
          </p:nvPr>
        </p:nvGraphicFramePr>
        <p:xfrm>
          <a:off x="-16452" y="1700808"/>
          <a:ext cx="4427984" cy="209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4" b="5911"/>
          <a:stretch/>
        </p:blipFill>
        <p:spPr bwMode="auto">
          <a:xfrm>
            <a:off x="4499992" y="404664"/>
            <a:ext cx="455221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89040"/>
            <a:ext cx="3065543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656211"/>
              </p:ext>
            </p:extLst>
          </p:nvPr>
        </p:nvGraphicFramePr>
        <p:xfrm>
          <a:off x="6949380" y="5445224"/>
          <a:ext cx="1943100" cy="76200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834111"/>
                <a:gridCol w="369663"/>
                <a:gridCol w="369663"/>
                <a:gridCol w="36966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E1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U1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A1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Vulnerability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13.57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19.47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Reliability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0.85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0.83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Resiliency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0.30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553733" y="1988840"/>
            <a:ext cx="3658227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760459"/>
              </p:ext>
            </p:extLst>
          </p:nvPr>
        </p:nvGraphicFramePr>
        <p:xfrm>
          <a:off x="6924942" y="4431016"/>
          <a:ext cx="1943100" cy="76200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834111"/>
                <a:gridCol w="369663"/>
                <a:gridCol w="369663"/>
                <a:gridCol w="36966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E1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U1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A1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Vulnerability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10.76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17.12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26.84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Reliability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0.81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Resiliency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0.25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4160941"/>
            <a:ext cx="888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/>
              <a:t>Single Unit </a:t>
            </a:r>
            <a:endParaRPr lang="en-GB" sz="1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452320" y="5193016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/>
              <a:t>Large-scale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24120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An </a:t>
            </a:r>
            <a:r>
              <a:rPr lang="en-GB" dirty="0"/>
              <a:t>object-oriented R package which </a:t>
            </a:r>
            <a:r>
              <a:rPr lang="en-GB" dirty="0" smtClean="0"/>
              <a:t>supports </a:t>
            </a:r>
            <a:r>
              <a:rPr lang="en-GB" dirty="0"/>
              <a:t>simulation of </a:t>
            </a:r>
            <a:r>
              <a:rPr lang="en-GB" dirty="0">
                <a:solidFill>
                  <a:srgbClr val="00B0F0"/>
                </a:solidFill>
              </a:rPr>
              <a:t>large-scale</a:t>
            </a:r>
            <a:r>
              <a:rPr lang="en-GB" dirty="0"/>
              <a:t> supply water resources systems with </a:t>
            </a:r>
            <a:r>
              <a:rPr lang="en-GB" dirty="0">
                <a:solidFill>
                  <a:srgbClr val="FF0000"/>
                </a:solidFill>
              </a:rPr>
              <a:t>complex </a:t>
            </a:r>
            <a:r>
              <a:rPr lang="en-GB" dirty="0" smtClean="0">
                <a:solidFill>
                  <a:srgbClr val="FF0000"/>
                </a:solidFill>
              </a:rPr>
              <a:t>layouts</a:t>
            </a:r>
          </a:p>
          <a:p>
            <a:pPr algn="just"/>
            <a:r>
              <a:rPr lang="en-GB" dirty="0" smtClean="0"/>
              <a:t>Detect </a:t>
            </a:r>
            <a:r>
              <a:rPr lang="en-GB" dirty="0">
                <a:solidFill>
                  <a:srgbClr val="00B0F0"/>
                </a:solidFill>
              </a:rPr>
              <a:t>supply</a:t>
            </a:r>
            <a:r>
              <a:rPr lang="en-GB" dirty="0"/>
              <a:t> and </a:t>
            </a:r>
            <a:r>
              <a:rPr lang="en-GB" dirty="0">
                <a:solidFill>
                  <a:srgbClr val="00B0F0"/>
                </a:solidFill>
              </a:rPr>
              <a:t>allocation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priorities</a:t>
            </a:r>
            <a:r>
              <a:rPr lang="en-GB" dirty="0"/>
              <a:t> for both water </a:t>
            </a:r>
            <a:r>
              <a:rPr lang="en-GB" dirty="0" smtClean="0">
                <a:solidFill>
                  <a:srgbClr val="FFC000"/>
                </a:solidFill>
              </a:rPr>
              <a:t>resources</a:t>
            </a:r>
            <a:r>
              <a:rPr lang="en-GB" dirty="0" smtClean="0"/>
              <a:t> </a:t>
            </a:r>
            <a:r>
              <a:rPr lang="en-GB" dirty="0">
                <a:solidFill>
                  <a:srgbClr val="FFC000"/>
                </a:solidFill>
              </a:rPr>
              <a:t>objects</a:t>
            </a:r>
            <a:r>
              <a:rPr lang="en-GB" dirty="0"/>
              <a:t> and </a:t>
            </a:r>
            <a:r>
              <a:rPr lang="en-GB" dirty="0">
                <a:solidFill>
                  <a:srgbClr val="FFC000"/>
                </a:solidFill>
              </a:rPr>
              <a:t>demand</a:t>
            </a:r>
            <a:r>
              <a:rPr lang="en-GB" dirty="0"/>
              <a:t> </a:t>
            </a:r>
            <a:r>
              <a:rPr lang="en-GB" dirty="0" smtClean="0"/>
              <a:t>nodes</a:t>
            </a:r>
          </a:p>
          <a:p>
            <a:pPr algn="just"/>
            <a:r>
              <a:rPr lang="en-GB" dirty="0" smtClean="0"/>
              <a:t>Covers a range of water </a:t>
            </a:r>
            <a:r>
              <a:rPr lang="en-GB" dirty="0"/>
              <a:t>resources features </a:t>
            </a:r>
            <a:r>
              <a:rPr lang="en-GB" dirty="0" smtClean="0"/>
              <a:t>with capabilities </a:t>
            </a:r>
            <a:r>
              <a:rPr lang="en-GB" dirty="0"/>
              <a:t>such as </a:t>
            </a:r>
            <a:r>
              <a:rPr lang="en-GB" dirty="0">
                <a:solidFill>
                  <a:srgbClr val="00B0F0"/>
                </a:solidFill>
              </a:rPr>
              <a:t>recharging</a:t>
            </a:r>
            <a:r>
              <a:rPr lang="en-GB" dirty="0"/>
              <a:t> other </a:t>
            </a:r>
            <a:r>
              <a:rPr lang="en-GB" dirty="0" smtClean="0"/>
              <a:t>features by </a:t>
            </a:r>
            <a:r>
              <a:rPr lang="en-GB" dirty="0" smtClean="0">
                <a:solidFill>
                  <a:srgbClr val="FF0000"/>
                </a:solidFill>
              </a:rPr>
              <a:t>different mechanism</a:t>
            </a:r>
          </a:p>
          <a:p>
            <a:pPr algn="just"/>
            <a:r>
              <a:rPr lang="en-GB" dirty="0" smtClean="0"/>
              <a:t>There are similar </a:t>
            </a:r>
            <a:r>
              <a:rPr lang="en-GB" dirty="0" smtClean="0">
                <a:solidFill>
                  <a:srgbClr val="00B0F0"/>
                </a:solidFill>
              </a:rPr>
              <a:t>commercial software</a:t>
            </a:r>
            <a:r>
              <a:rPr lang="en-GB" dirty="0" smtClean="0"/>
              <a:t> packages with similar possibilities, however, WRSS suggests the tools to evaluate water resources </a:t>
            </a:r>
            <a:r>
              <a:rPr lang="en-GB" dirty="0" smtClean="0">
                <a:solidFill>
                  <a:srgbClr val="FF0000"/>
                </a:solidFill>
              </a:rPr>
              <a:t>freely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51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QUESTIONS…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2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There are several commercial water resources models</a:t>
            </a:r>
          </a:p>
          <a:p>
            <a:pPr algn="just"/>
            <a:r>
              <a:rPr lang="en-GB" dirty="0" smtClean="0"/>
              <a:t>The open-source models usually are incorporating single units.</a:t>
            </a:r>
          </a:p>
          <a:p>
            <a:pPr algn="just"/>
            <a:r>
              <a:rPr lang="en-GB" dirty="0" smtClean="0"/>
              <a:t>There are some R packages concerning water systems modelling and operation, e.g.: reservoir, RSSOP, </a:t>
            </a:r>
            <a:r>
              <a:rPr lang="en-GB" dirty="0" err="1" smtClean="0"/>
              <a:t>topmodel</a:t>
            </a:r>
            <a:r>
              <a:rPr lang="en-GB" dirty="0" smtClean="0"/>
              <a:t>, </a:t>
            </a:r>
            <a:r>
              <a:rPr lang="en-GB" dirty="0" err="1" smtClean="0"/>
              <a:t>hydromad</a:t>
            </a:r>
            <a:r>
              <a:rPr lang="en-GB" dirty="0" smtClean="0"/>
              <a:t>, and etc.</a:t>
            </a:r>
          </a:p>
          <a:p>
            <a:pPr algn="just"/>
            <a:r>
              <a:rPr lang="en-GB" dirty="0" smtClean="0"/>
              <a:t>WRSS (Water Resources System Simulator) suggests operation of large-scale water resources facilities together</a:t>
            </a:r>
            <a:endParaRPr lang="en-GB" dirty="0"/>
          </a:p>
          <a:p>
            <a:pPr algn="just"/>
            <a:r>
              <a:rPr lang="en-GB" dirty="0" smtClean="0"/>
              <a:t>There are different types of available facilities: reservoir, aquifer, river, and etc.</a:t>
            </a:r>
          </a:p>
          <a:p>
            <a:pPr algn="just"/>
            <a:r>
              <a:rPr lang="en-GB" dirty="0" smtClean="0"/>
              <a:t>The package is established based on Standard Operating Policy (SOP)</a:t>
            </a:r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95536" y="1508432"/>
            <a:ext cx="8280920" cy="5088920"/>
            <a:chOff x="395536" y="1508432"/>
            <a:chExt cx="8280920" cy="5088920"/>
          </a:xfrm>
        </p:grpSpPr>
        <p:sp>
          <p:nvSpPr>
            <p:cNvPr id="4" name="Rectangle 3"/>
            <p:cNvSpPr/>
            <p:nvPr/>
          </p:nvSpPr>
          <p:spPr>
            <a:xfrm>
              <a:off x="395536" y="1508432"/>
              <a:ext cx="8280920" cy="5088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97" t="19829" r="32993" b="12500"/>
            <a:stretch/>
          </p:blipFill>
          <p:spPr bwMode="auto">
            <a:xfrm>
              <a:off x="1547663" y="1508432"/>
              <a:ext cx="6337739" cy="495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123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Capabilities and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06" y="1611721"/>
            <a:ext cx="4119713" cy="4876800"/>
          </a:xfrm>
        </p:spPr>
        <p:txBody>
          <a:bodyPr>
            <a:normAutofit/>
          </a:bodyPr>
          <a:lstStyle/>
          <a:p>
            <a:r>
              <a:rPr lang="en-GB" dirty="0" smtClean="0"/>
              <a:t>Governing equations:</a:t>
            </a:r>
          </a:p>
          <a:p>
            <a:pPr lvl="1"/>
            <a:r>
              <a:rPr lang="en-GB" dirty="0" smtClean="0"/>
              <a:t>Mass Balance</a:t>
            </a:r>
            <a:r>
              <a:rPr lang="en-GB" dirty="0" smtClean="0"/>
              <a:t>: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7" t="38095" r="57945" b="55953"/>
          <a:stretch/>
        </p:blipFill>
        <p:spPr bwMode="auto">
          <a:xfrm>
            <a:off x="185606" y="2485117"/>
            <a:ext cx="2735943" cy="4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2" t="53576" r="33921" b="36647"/>
          <a:stretch/>
        </p:blipFill>
        <p:spPr bwMode="auto">
          <a:xfrm>
            <a:off x="185605" y="2921535"/>
            <a:ext cx="6234545" cy="71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26803" r="29662" b="68273"/>
          <a:stretch/>
        </p:blipFill>
        <p:spPr bwMode="auto">
          <a:xfrm>
            <a:off x="185605" y="4603382"/>
            <a:ext cx="6123709" cy="36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0" t="71656" r="35944" b="23420"/>
          <a:stretch/>
        </p:blipFill>
        <p:spPr bwMode="auto">
          <a:xfrm>
            <a:off x="185606" y="4963600"/>
            <a:ext cx="5317067" cy="36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0" t="77258" r="66332" b="17142"/>
          <a:stretch/>
        </p:blipFill>
        <p:spPr bwMode="auto">
          <a:xfrm>
            <a:off x="179512" y="5323462"/>
            <a:ext cx="1363366" cy="40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03587" y="2481754"/>
            <a:ext cx="252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1" indent="0">
              <a:buNone/>
            </a:pPr>
            <a:r>
              <a:rPr lang="en-GB" b="1" dirty="0">
                <a:solidFill>
                  <a:srgbClr val="FFCC66"/>
                </a:solidFill>
              </a:rPr>
              <a:t>(General Equation)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7564" y="3056305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(Reservoir)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015424" y="3638471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(Aquifer)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790388" y="4603382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(Diversion)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931452" y="4981754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(Demand)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880156" y="532110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(Junction)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85606" y="3610501"/>
            <a:ext cx="8201917" cy="992881"/>
            <a:chOff x="185606" y="3610501"/>
            <a:chExt cx="8201917" cy="992881"/>
          </a:xfrm>
        </p:grpSpPr>
        <p:grpSp>
          <p:nvGrpSpPr>
            <p:cNvPr id="4" name="Group 3"/>
            <p:cNvGrpSpPr/>
            <p:nvPr/>
          </p:nvGrpSpPr>
          <p:grpSpPr>
            <a:xfrm>
              <a:off x="185606" y="3610501"/>
              <a:ext cx="8201917" cy="992881"/>
              <a:chOff x="899953" y="4063850"/>
              <a:chExt cx="8201917" cy="992881"/>
            </a:xfrm>
            <a:solidFill>
              <a:srgbClr val="92D050"/>
            </a:solidFill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 rotWithShape="1">
              <a:blip r:embed="rId6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22" t="32102" r="18825" b="54324"/>
              <a:stretch/>
            </p:blipFill>
            <p:spPr bwMode="auto">
              <a:xfrm>
                <a:off x="899953" y="4063850"/>
                <a:ext cx="7800702" cy="99288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 rotWithShape="1">
              <a:blip r:embed="rId6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22" t="41895" r="75362" b="55075"/>
              <a:stretch/>
            </p:blipFill>
            <p:spPr bwMode="auto">
              <a:xfrm>
                <a:off x="8657393" y="4503470"/>
                <a:ext cx="444477" cy="22167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7943046" y="4271795"/>
              <a:ext cx="444477" cy="331587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702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Capabilities and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876800"/>
          </a:xfrm>
        </p:spPr>
        <p:txBody>
          <a:bodyPr>
            <a:normAutofit/>
          </a:bodyPr>
          <a:lstStyle/>
          <a:p>
            <a:r>
              <a:rPr lang="en-GB" dirty="0" smtClean="0"/>
              <a:t>Governing equations:</a:t>
            </a:r>
          </a:p>
          <a:p>
            <a:pPr lvl="1"/>
            <a:r>
              <a:rPr lang="en-GB" dirty="0" smtClean="0"/>
              <a:t>Energy Generation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398039" y="1881866"/>
            <a:ext cx="4390362" cy="2092643"/>
            <a:chOff x="9468544" y="4306474"/>
            <a:chExt cx="4390362" cy="209264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17" t="56445" r="27640" b="19444"/>
            <a:stretch/>
          </p:blipFill>
          <p:spPr bwMode="auto">
            <a:xfrm>
              <a:off x="9468544" y="4635347"/>
              <a:ext cx="4390362" cy="1763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44" t="52315" r="60166" b="42946"/>
            <a:stretch/>
          </p:blipFill>
          <p:spPr bwMode="auto">
            <a:xfrm>
              <a:off x="9468544" y="4306474"/>
              <a:ext cx="2405766" cy="34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5136912" y="4416150"/>
            <a:ext cx="3651489" cy="1196009"/>
            <a:chOff x="186842" y="2453633"/>
            <a:chExt cx="3651489" cy="1196009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81" t="70793" r="27355" b="17968"/>
            <a:stretch/>
          </p:blipFill>
          <p:spPr bwMode="auto">
            <a:xfrm>
              <a:off x="186842" y="2827444"/>
              <a:ext cx="3651489" cy="822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6" t="66783" r="51753" b="28576"/>
            <a:stretch/>
          </p:blipFill>
          <p:spPr bwMode="auto">
            <a:xfrm>
              <a:off x="194817" y="2453633"/>
              <a:ext cx="2633671" cy="339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4" t="20698" r="21962" b="14583"/>
          <a:stretch/>
        </p:blipFill>
        <p:spPr bwMode="auto">
          <a:xfrm>
            <a:off x="21754" y="3151251"/>
            <a:ext cx="4875932" cy="370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3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Capabilities and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876800"/>
          </a:xfrm>
        </p:spPr>
        <p:txBody>
          <a:bodyPr>
            <a:normAutofit/>
          </a:bodyPr>
          <a:lstStyle/>
          <a:p>
            <a:r>
              <a:rPr lang="en-GB" dirty="0" smtClean="0"/>
              <a:t>Governing equations:</a:t>
            </a:r>
          </a:p>
          <a:p>
            <a:pPr lvl="1"/>
            <a:r>
              <a:rPr lang="en-GB" dirty="0" smtClean="0"/>
              <a:t>Performance assessment</a:t>
            </a:r>
            <a:endParaRPr lang="en-GB" dirty="0"/>
          </a:p>
          <a:p>
            <a:pPr marL="274320" lvl="1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547664" y="2687960"/>
            <a:ext cx="5554135" cy="2016224"/>
            <a:chOff x="971600" y="2492896"/>
            <a:chExt cx="5554135" cy="201622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94" t="30324" r="35318" b="50000"/>
            <a:stretch/>
          </p:blipFill>
          <p:spPr bwMode="auto">
            <a:xfrm>
              <a:off x="971600" y="2492896"/>
              <a:ext cx="5554135" cy="1439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94" t="67140" r="35318" b="24758"/>
            <a:stretch/>
          </p:blipFill>
          <p:spPr bwMode="auto">
            <a:xfrm>
              <a:off x="971600" y="3916454"/>
              <a:ext cx="5554135" cy="592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29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Capabilities and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876800"/>
          </a:xfrm>
        </p:spPr>
        <p:txBody>
          <a:bodyPr>
            <a:normAutofit/>
          </a:bodyPr>
          <a:lstStyle/>
          <a:p>
            <a:r>
              <a:rPr lang="en-GB" dirty="0" smtClean="0"/>
              <a:t>Priorities, interaction and many more</a:t>
            </a:r>
          </a:p>
          <a:p>
            <a:pPr lvl="1"/>
            <a:r>
              <a:rPr lang="en-GB" dirty="0" smtClean="0"/>
              <a:t>WRSS supports:</a:t>
            </a:r>
          </a:p>
          <a:p>
            <a:pPr lvl="2"/>
            <a:r>
              <a:rPr lang="en-GB" dirty="0" smtClean="0"/>
              <a:t>Many water resources</a:t>
            </a:r>
          </a:p>
          <a:p>
            <a:pPr lvl="2"/>
            <a:r>
              <a:rPr lang="en-GB" dirty="0" smtClean="0"/>
              <a:t>Water resources and demand nodes with equal priority</a:t>
            </a:r>
          </a:p>
          <a:p>
            <a:pPr lvl="2"/>
            <a:r>
              <a:rPr lang="en-GB" dirty="0" smtClean="0"/>
              <a:t>Upstream – downstream direction detection</a:t>
            </a:r>
          </a:p>
          <a:p>
            <a:pPr lvl="2"/>
            <a:r>
              <a:rPr lang="en-GB" dirty="0" smtClean="0"/>
              <a:t>Conjugative water allocation</a:t>
            </a:r>
          </a:p>
          <a:p>
            <a:pPr lvl="2"/>
            <a:r>
              <a:rPr lang="en-GB" dirty="0" smtClean="0"/>
              <a:t>Features interaction by spillage, leakage, and seepage</a:t>
            </a:r>
            <a:endParaRPr lang="en-GB" dirty="0"/>
          </a:p>
          <a:p>
            <a:pPr marL="274320" lvl="1" indent="0">
              <a:buNone/>
            </a:pP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50057" y="1376586"/>
            <a:ext cx="6984776" cy="5327795"/>
            <a:chOff x="683568" y="1400276"/>
            <a:chExt cx="6984776" cy="5327795"/>
          </a:xfrm>
        </p:grpSpPr>
        <p:sp>
          <p:nvSpPr>
            <p:cNvPr id="5" name="Rectangle 4"/>
            <p:cNvSpPr/>
            <p:nvPr/>
          </p:nvSpPr>
          <p:spPr>
            <a:xfrm>
              <a:off x="683568" y="1400276"/>
              <a:ext cx="6984776" cy="5327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1" t="13194" r="29604" b="5435"/>
            <a:stretch/>
          </p:blipFill>
          <p:spPr bwMode="auto">
            <a:xfrm>
              <a:off x="683568" y="1400276"/>
              <a:ext cx="5909642" cy="5327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50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Capabilities and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876800"/>
          </a:xfrm>
        </p:spPr>
        <p:txBody>
          <a:bodyPr>
            <a:normAutofit/>
          </a:bodyPr>
          <a:lstStyle/>
          <a:p>
            <a:r>
              <a:rPr lang="en-GB" dirty="0" smtClean="0"/>
              <a:t>S3 implementation</a:t>
            </a:r>
          </a:p>
          <a:p>
            <a:pPr lvl="1"/>
            <a:r>
              <a:rPr lang="en-GB" dirty="0" smtClean="0"/>
              <a:t>The package is implemented based on S3</a:t>
            </a:r>
          </a:p>
          <a:p>
            <a:pPr lvl="1"/>
            <a:r>
              <a:rPr lang="en-GB" dirty="0" smtClean="0"/>
              <a:t>There are classes for river-basin features constructions and classes for objects manipulations</a:t>
            </a:r>
          </a:p>
          <a:p>
            <a:pPr lvl="1"/>
            <a:r>
              <a:rPr lang="en-GB" dirty="0" smtClean="0"/>
              <a:t>There are methods for working with the classes instances, </a:t>
            </a:r>
            <a:r>
              <a:rPr lang="en-GB" dirty="0" err="1" smtClean="0"/>
              <a:t>e.g</a:t>
            </a:r>
            <a:r>
              <a:rPr lang="en-GB" dirty="0" smtClean="0"/>
              <a:t>: </a:t>
            </a:r>
            <a:r>
              <a:rPr lang="en-GB" i="1" dirty="0" smtClean="0"/>
              <a:t>plot</a:t>
            </a:r>
            <a:r>
              <a:rPr lang="en-GB" dirty="0" smtClean="0"/>
              <a:t>, </a:t>
            </a:r>
            <a:r>
              <a:rPr lang="en-GB" i="1" dirty="0" smtClean="0"/>
              <a:t>risk</a:t>
            </a:r>
            <a:r>
              <a:rPr lang="en-GB" dirty="0" smtClean="0"/>
              <a:t> and etc.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t="13146" r="19422" b="8836"/>
          <a:stretch/>
        </p:blipFill>
        <p:spPr bwMode="auto">
          <a:xfrm>
            <a:off x="661710" y="1412776"/>
            <a:ext cx="8086754" cy="538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40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876800"/>
          </a:xfrm>
        </p:spPr>
        <p:txBody>
          <a:bodyPr>
            <a:normAutofit/>
          </a:bodyPr>
          <a:lstStyle/>
          <a:p>
            <a:r>
              <a:rPr lang="en-GB" dirty="0" err="1" smtClean="0"/>
              <a:t>Zerrine-rud</a:t>
            </a:r>
            <a:r>
              <a:rPr lang="en-GB" dirty="0" smtClean="0"/>
              <a:t> river basin</a:t>
            </a:r>
          </a:p>
          <a:p>
            <a:pPr lvl="1"/>
            <a:r>
              <a:rPr lang="en-GB" dirty="0" smtClean="0"/>
              <a:t>Location:		Kurdistan, Iran</a:t>
            </a:r>
          </a:p>
          <a:p>
            <a:pPr lvl="1"/>
            <a:r>
              <a:rPr lang="en-GB" dirty="0" smtClean="0"/>
              <a:t>Area:		4700 sq</a:t>
            </a:r>
            <a:r>
              <a:rPr lang="en-GB" baseline="30000" dirty="0" smtClean="0"/>
              <a:t>2</a:t>
            </a:r>
          </a:p>
          <a:p>
            <a:pPr lvl="1"/>
            <a:r>
              <a:rPr lang="en-GB" dirty="0" smtClean="0"/>
              <a:t>Precipitation:	510 </a:t>
            </a:r>
            <a:r>
              <a:rPr lang="en-GB" baseline="30000" dirty="0" smtClean="0"/>
              <a:t>mm</a:t>
            </a:r>
            <a:r>
              <a:rPr lang="en-GB" dirty="0" smtClean="0"/>
              <a:t>/</a:t>
            </a:r>
            <a:r>
              <a:rPr lang="en-GB" baseline="-25000" dirty="0" smtClean="0"/>
              <a:t>year</a:t>
            </a:r>
          </a:p>
          <a:p>
            <a:pPr lvl="1"/>
            <a:r>
              <a:rPr lang="en-GB" dirty="0" smtClean="0"/>
              <a:t>Temperature:	9.2 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</a:p>
          <a:p>
            <a:pPr lvl="1"/>
            <a:r>
              <a:rPr lang="en-GB" dirty="0" smtClean="0"/>
              <a:t>Source: 		Iran Water Resources Management Company</a:t>
            </a:r>
          </a:p>
          <a:p>
            <a:pPr lvl="1"/>
            <a:r>
              <a:rPr lang="en-GB" dirty="0" smtClean="0"/>
              <a:t>Total runoff:		1665.8 × 10</a:t>
            </a:r>
            <a:r>
              <a:rPr lang="en-GB" baseline="30000" dirty="0" smtClean="0"/>
              <a:t>6</a:t>
            </a:r>
            <a:r>
              <a:rPr lang="en-GB" dirty="0" smtClean="0"/>
              <a:t> m</a:t>
            </a:r>
            <a:r>
              <a:rPr lang="en-GB" baseline="30000" dirty="0" smtClean="0"/>
              <a:t>3</a:t>
            </a:r>
            <a:r>
              <a:rPr lang="en-GB" dirty="0" smtClean="0"/>
              <a:t>/year</a:t>
            </a:r>
          </a:p>
          <a:p>
            <a:pPr lvl="1"/>
            <a:r>
              <a:rPr lang="en-GB" dirty="0" smtClean="0"/>
              <a:t>Simulation Period:	10 years</a:t>
            </a:r>
          </a:p>
          <a:p>
            <a:pPr lvl="1"/>
            <a:r>
              <a:rPr lang="en-GB" dirty="0" smtClean="0"/>
              <a:t>Time interval:	monthly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2" t="14008" r="24919" b="12500"/>
          <a:stretch/>
        </p:blipFill>
        <p:spPr bwMode="auto">
          <a:xfrm>
            <a:off x="683568" y="1340768"/>
            <a:ext cx="7719453" cy="537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7" t="3125" r="13343" b="6039"/>
          <a:stretch/>
        </p:blipFill>
        <p:spPr bwMode="auto">
          <a:xfrm>
            <a:off x="683568" y="1421727"/>
            <a:ext cx="7898524" cy="524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788024" y="1340768"/>
            <a:ext cx="4301078" cy="2232248"/>
            <a:chOff x="4788024" y="1340768"/>
            <a:chExt cx="4301078" cy="2232248"/>
          </a:xfrm>
        </p:grpSpPr>
        <p:sp>
          <p:nvSpPr>
            <p:cNvPr id="4" name="Rounded Rectangle 3"/>
            <p:cNvSpPr/>
            <p:nvPr/>
          </p:nvSpPr>
          <p:spPr>
            <a:xfrm>
              <a:off x="4788024" y="1340768"/>
              <a:ext cx="1872208" cy="2232248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60232" y="1421727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Single Unit Scenario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660232" y="1421727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Large-scale Scenario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4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06" y="1391163"/>
            <a:ext cx="8229600" cy="4876800"/>
          </a:xfrm>
        </p:spPr>
        <p:txBody>
          <a:bodyPr/>
          <a:lstStyle/>
          <a:p>
            <a:r>
              <a:rPr lang="en-GB" dirty="0"/>
              <a:t>Single Unit Scenario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0" b="5946"/>
          <a:stretch/>
        </p:blipFill>
        <p:spPr bwMode="auto">
          <a:xfrm>
            <a:off x="4572000" y="404664"/>
            <a:ext cx="446665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hape 18"/>
          <p:cNvSpPr/>
          <p:nvPr/>
        </p:nvSpPr>
        <p:spPr>
          <a:xfrm rot="1645010">
            <a:off x="1124160" y="3756615"/>
            <a:ext cx="3588229" cy="1829320"/>
          </a:xfrm>
          <a:prstGeom prst="swooshArrow">
            <a:avLst>
              <a:gd name="adj1" fmla="val 9864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-72202" y="4559667"/>
            <a:ext cx="7001626" cy="2340000"/>
            <a:chOff x="467544" y="4328250"/>
            <a:chExt cx="7001626" cy="2340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328250"/>
              <a:ext cx="2344238" cy="23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692" y="4328250"/>
              <a:ext cx="2344239" cy="23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931" y="4328250"/>
              <a:ext cx="2344239" cy="23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84026" y="5189567"/>
            <a:ext cx="5014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1		       2			 3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96084" y="3892986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Allocation Priority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581037"/>
              </p:ext>
            </p:extLst>
          </p:nvPr>
        </p:nvGraphicFramePr>
        <p:xfrm>
          <a:off x="107830" y="1774049"/>
          <a:ext cx="4392162" cy="2159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661430" y="2062081"/>
            <a:ext cx="3658227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777136"/>
              </p:ext>
            </p:extLst>
          </p:nvPr>
        </p:nvGraphicFramePr>
        <p:xfrm>
          <a:off x="6924942" y="5420675"/>
          <a:ext cx="1943100" cy="76200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834111"/>
                <a:gridCol w="369663"/>
                <a:gridCol w="369663"/>
                <a:gridCol w="36966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E1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U1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A1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Vulnerability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10.76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17.12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26.84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Reliability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0.81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Resiliency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0.25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1370" y="1836765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29.8 % operation coefficient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Clarity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637</TotalTime>
  <Words>395</Words>
  <Application>Microsoft Office PowerPoint</Application>
  <PresentationFormat>On-screen Show (4:3)</PresentationFormat>
  <Paragraphs>123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Application of WRSS in Water and Energy Analysis; An object-oriented R package for large-scale water resources operation </vt:lpstr>
      <vt:lpstr>Overview</vt:lpstr>
      <vt:lpstr>Capabilities and characteristics</vt:lpstr>
      <vt:lpstr>Capabilities and characteristics</vt:lpstr>
      <vt:lpstr>Capabilities and characteristics</vt:lpstr>
      <vt:lpstr>Capabilities and characteristics</vt:lpstr>
      <vt:lpstr>Capabilities and characteristics</vt:lpstr>
      <vt:lpstr>Case Study</vt:lpstr>
      <vt:lpstr>Results</vt:lpstr>
      <vt:lpstr>Results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WRSS in Water and Energy Analysis; An object-oriented R package for large-scale water resources operation</dc:title>
  <dc:creator>Rezgar PC</dc:creator>
  <cp:lastModifiedBy>Rezgar PC</cp:lastModifiedBy>
  <cp:revision>35</cp:revision>
  <dcterms:created xsi:type="dcterms:W3CDTF">2019-07-04T07:48:17Z</dcterms:created>
  <dcterms:modified xsi:type="dcterms:W3CDTF">2019-07-05T20:05:18Z</dcterms:modified>
</cp:coreProperties>
</file>